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1" r:id="rId2"/>
    <p:sldId id="264" r:id="rId3"/>
    <p:sldId id="622" r:id="rId4"/>
    <p:sldId id="553" r:id="rId5"/>
    <p:sldId id="623" r:id="rId6"/>
    <p:sldId id="624" r:id="rId7"/>
    <p:sldId id="625" r:id="rId8"/>
    <p:sldId id="630" r:id="rId9"/>
    <p:sldId id="621" r:id="rId10"/>
    <p:sldId id="626" r:id="rId11"/>
    <p:sldId id="628" r:id="rId12"/>
    <p:sldId id="627" r:id="rId13"/>
    <p:sldId id="629" r:id="rId1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8996"/>
    <a:srgbClr val="269A97"/>
    <a:srgbClr val="FF0066"/>
    <a:srgbClr val="2EBBB8"/>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32" autoAdjust="0"/>
    <p:restoredTop sz="94660"/>
  </p:normalViewPr>
  <p:slideViewPr>
    <p:cSldViewPr snapToGrid="0">
      <p:cViewPr varScale="1">
        <p:scale>
          <a:sx n="108" d="100"/>
          <a:sy n="108" d="100"/>
        </p:scale>
        <p:origin x="1332"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96AEDBA-5EC9-45CB-AA98-60AA4940A522}" type="datetimeFigureOut">
              <a:rPr lang="en-AU" smtClean="0"/>
              <a:t>1/05/2020</a:t>
            </a:fld>
            <a:endParaRPr lang="en-AU"/>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8DA113BA-D5BA-43D9-B5F4-57F396E2864E}" type="slidenum">
              <a:rPr lang="en-AU" smtClean="0"/>
              <a:t>‹#›</a:t>
            </a:fld>
            <a:endParaRPr lang="en-AU"/>
          </a:p>
        </p:txBody>
      </p:sp>
    </p:spTree>
    <p:extLst>
      <p:ext uri="{BB962C8B-B14F-4D97-AF65-F5344CB8AC3E}">
        <p14:creationId xmlns:p14="http://schemas.microsoft.com/office/powerpoint/2010/main" val="1254375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1B67BFD1-0A4A-43FD-A301-EB4508D20CEE}" type="datetimeFigureOut">
              <a:rPr lang="en-AU" smtClean="0"/>
              <a:t>1/05/2020</a:t>
            </a:fld>
            <a:endParaRPr lang="en-AU"/>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BFEDA283-DB16-43F1-AE38-CD9B0A59BA54}" type="slidenum">
              <a:rPr lang="en-AU" smtClean="0"/>
              <a:t>‹#›</a:t>
            </a:fld>
            <a:endParaRPr lang="en-AU"/>
          </a:p>
        </p:txBody>
      </p:sp>
    </p:spTree>
    <p:extLst>
      <p:ext uri="{BB962C8B-B14F-4D97-AF65-F5344CB8AC3E}">
        <p14:creationId xmlns:p14="http://schemas.microsoft.com/office/powerpoint/2010/main" val="2584470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
        <p:nvSpPr>
          <p:cNvPr id="2" name="Rectangle 1"/>
          <p:cNvSpPr/>
          <p:nvPr userDrawn="1"/>
        </p:nvSpPr>
        <p:spPr>
          <a:xfrm>
            <a:off x="2358887" y="5844209"/>
            <a:ext cx="6904383" cy="1126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userDrawn="1"/>
        </p:nvSpPr>
        <p:spPr>
          <a:xfrm>
            <a:off x="2570922" y="6162261"/>
            <a:ext cx="6400800" cy="523220"/>
          </a:xfrm>
          <a:prstGeom prst="rect">
            <a:avLst/>
          </a:prstGeom>
          <a:noFill/>
        </p:spPr>
        <p:txBody>
          <a:bodyPr wrap="square" rtlCol="0">
            <a:spAutoFit/>
          </a:bodyPr>
          <a:lstStyle/>
          <a:p>
            <a:pPr algn="ctr"/>
            <a:r>
              <a:rPr lang="en-AU" sz="2800" b="1" baseline="0" dirty="0">
                <a:solidFill>
                  <a:srgbClr val="2A8996"/>
                </a:solidFill>
                <a:latin typeface="Arial" panose="020B0604020202020204" pitchFamily="34" charset="0"/>
                <a:cs typeface="Arial" panose="020B0604020202020204" pitchFamily="34" charset="0"/>
              </a:rPr>
              <a:t>Membership Site Intensive Program</a:t>
            </a:r>
            <a:endParaRPr lang="en-AU" sz="2800" b="1" dirty="0">
              <a:solidFill>
                <a:srgbClr val="2A89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229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FD16BA-885B-4E5D-9436-9A0F2D9BA6CC}"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3484724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FD16BA-885B-4E5D-9436-9A0F2D9BA6CC}"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2715613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47766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265586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D16BA-885B-4E5D-9436-9A0F2D9BA6CC}"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302718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FD16BA-885B-4E5D-9436-9A0F2D9BA6CC}"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956933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DFD16BA-885B-4E5D-9436-9A0F2D9BA6CC}" type="datetimeFigureOut">
              <a:rPr lang="en-GB" smtClean="0"/>
              <a:t>01/05/2020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105751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DFD16BA-885B-4E5D-9436-9A0F2D9BA6CC}" type="datetimeFigureOut">
              <a:rPr lang="en-GB" smtClean="0"/>
              <a:t>01/05/2020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1654862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D16BA-885B-4E5D-9436-9A0F2D9BA6CC}" type="datetimeFigureOut">
              <a:rPr lang="en-GB" smtClean="0"/>
              <a:t>01/05/2020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388686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DFD16BA-885B-4E5D-9436-9A0F2D9BA6CC}"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1944571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DFD16BA-885B-4E5D-9436-9A0F2D9BA6CC}"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F90660-8286-484C-8430-F1F8631AF66E}" type="slidenum">
              <a:rPr lang="en-GB" smtClean="0"/>
              <a:t>‹#›</a:t>
            </a:fld>
            <a:endParaRPr lang="en-GB"/>
          </a:p>
        </p:txBody>
      </p:sp>
    </p:spTree>
    <p:extLst>
      <p:ext uri="{BB962C8B-B14F-4D97-AF65-F5344CB8AC3E}">
        <p14:creationId xmlns:p14="http://schemas.microsoft.com/office/powerpoint/2010/main" val="8546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DFD16BA-885B-4E5D-9436-9A0F2D9BA6CC}" type="datetimeFigureOut">
              <a:rPr lang="en-GB" smtClean="0"/>
              <a:t>01/05/2020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F90660-8286-484C-8430-F1F8631AF66E}" type="slidenum">
              <a:rPr lang="en-GB" smtClean="0"/>
              <a:t>‹#›</a:t>
            </a:fld>
            <a:endParaRPr lang="en-GB"/>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79512"/>
            <a:ext cx="9144000" cy="6858000"/>
          </a:xfrm>
          <a:prstGeom prst="rect">
            <a:avLst/>
          </a:prstGeom>
        </p:spPr>
      </p:pic>
      <p:sp>
        <p:nvSpPr>
          <p:cNvPr id="9" name="Rectangle 8"/>
          <p:cNvSpPr/>
          <p:nvPr userDrawn="1"/>
        </p:nvSpPr>
        <p:spPr>
          <a:xfrm>
            <a:off x="2358887" y="5844209"/>
            <a:ext cx="6904383" cy="1126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userDrawn="1"/>
        </p:nvSpPr>
        <p:spPr>
          <a:xfrm>
            <a:off x="2570922" y="6162261"/>
            <a:ext cx="6400800" cy="523220"/>
          </a:xfrm>
          <a:prstGeom prst="rect">
            <a:avLst/>
          </a:prstGeom>
          <a:noFill/>
        </p:spPr>
        <p:txBody>
          <a:bodyPr wrap="square" rtlCol="0">
            <a:spAutoFit/>
          </a:bodyPr>
          <a:lstStyle/>
          <a:p>
            <a:pPr algn="ctr"/>
            <a:r>
              <a:rPr lang="en-AU" sz="2800" b="1" baseline="0" dirty="0">
                <a:solidFill>
                  <a:srgbClr val="2A8996"/>
                </a:solidFill>
                <a:latin typeface="Arial" panose="020B0604020202020204" pitchFamily="34" charset="0"/>
                <a:cs typeface="Arial" panose="020B0604020202020204" pitchFamily="34" charset="0"/>
              </a:rPr>
              <a:t>Membership Site Intensive Program</a:t>
            </a:r>
            <a:endParaRPr lang="en-AU" sz="2800" b="1" dirty="0">
              <a:solidFill>
                <a:srgbClr val="2A89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3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mbershipsitebootcamp.com/members/" TargetMode="External"/><Relationship Id="rId2" Type="http://schemas.openxmlformats.org/officeDocument/2006/relationships/hyperlink" Target="https://membershipsitebootcamp.com/wishlist-member/?reg=1587433341"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mbershipsitebootcamp.com/logi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mailto:d.grant@ourinternetsecrets.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43000" y="1122363"/>
            <a:ext cx="6858000" cy="2387600"/>
          </a:xfrm>
        </p:spPr>
        <p:txBody>
          <a:bodyPr/>
          <a:lstStyle/>
          <a:p>
            <a:endParaRPr lang="en-GB" dirty="0"/>
          </a:p>
        </p:txBody>
      </p:sp>
      <p:sp>
        <p:nvSpPr>
          <p:cNvPr id="3" name="Subtitle 2"/>
          <p:cNvSpPr>
            <a:spLocks noGrp="1"/>
          </p:cNvSpPr>
          <p:nvPr>
            <p:ph type="subTitle" idx="4294967295"/>
          </p:nvPr>
        </p:nvSpPr>
        <p:spPr>
          <a:xfrm>
            <a:off x="1143000" y="3602038"/>
            <a:ext cx="6858000" cy="1655762"/>
          </a:xfrm>
        </p:spPr>
        <p:txBody>
          <a:bodyPr/>
          <a:lstStyle/>
          <a:p>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7000875"/>
          </a:xfrm>
          <a:prstGeom prst="rect">
            <a:avLst/>
          </a:prstGeom>
        </p:spPr>
      </p:pic>
      <p:sp>
        <p:nvSpPr>
          <p:cNvPr id="6" name="TextBox 5"/>
          <p:cNvSpPr txBox="1"/>
          <p:nvPr/>
        </p:nvSpPr>
        <p:spPr>
          <a:xfrm>
            <a:off x="5072062" y="1122363"/>
            <a:ext cx="4071938" cy="2800767"/>
          </a:xfrm>
          <a:prstGeom prst="rect">
            <a:avLst/>
          </a:prstGeom>
          <a:solidFill>
            <a:schemeClr val="bg1"/>
          </a:solidFill>
        </p:spPr>
        <p:txBody>
          <a:bodyPr wrap="square" rtlCol="0">
            <a:spAutoFit/>
          </a:bodyPr>
          <a:lstStyle/>
          <a:p>
            <a:pPr algn="ctr"/>
            <a:r>
              <a:rPr lang="en-AU" sz="4400" b="1" dirty="0">
                <a:latin typeface="Arial Black" panose="020B0A04020102020204" pitchFamily="34" charset="0"/>
                <a:cs typeface="Arial" panose="020B0604020202020204" pitchFamily="34" charset="0"/>
              </a:rPr>
              <a:t>How To </a:t>
            </a:r>
            <a:br>
              <a:rPr lang="en-AU" sz="4400" b="1" dirty="0">
                <a:latin typeface="Arial Black" panose="020B0A04020102020204" pitchFamily="34" charset="0"/>
                <a:cs typeface="Arial" panose="020B0604020202020204" pitchFamily="34" charset="0"/>
              </a:rPr>
            </a:br>
            <a:r>
              <a:rPr lang="en-AU" sz="4400" b="1" dirty="0">
                <a:latin typeface="Arial Black" panose="020B0A04020102020204" pitchFamily="34" charset="0"/>
                <a:cs typeface="Arial" panose="020B0604020202020204" pitchFamily="34" charset="0"/>
              </a:rPr>
              <a:t>Create A </a:t>
            </a:r>
            <a:r>
              <a:rPr lang="en-AU" sz="4400" b="1" dirty="0">
                <a:solidFill>
                  <a:srgbClr val="2A8996"/>
                </a:solidFill>
                <a:latin typeface="Arial Black" panose="020B0A04020102020204" pitchFamily="34" charset="0"/>
                <a:cs typeface="Arial" panose="020B0604020202020204" pitchFamily="34" charset="0"/>
              </a:rPr>
              <a:t>Membership Site</a:t>
            </a:r>
          </a:p>
        </p:txBody>
      </p:sp>
    </p:spTree>
    <p:extLst>
      <p:ext uri="{BB962C8B-B14F-4D97-AF65-F5344CB8AC3E}">
        <p14:creationId xmlns:p14="http://schemas.microsoft.com/office/powerpoint/2010/main" val="2895087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4294967295"/>
          </p:nvPr>
        </p:nvSpPr>
        <p:spPr bwMode="auto">
          <a:xfrm>
            <a:off x="145516" y="1120378"/>
            <a:ext cx="8852968" cy="37511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This will be an amazing year, but it will involve a lot of change for you as your business grows. Remember, change brings both success and challenges!</a:t>
            </a:r>
          </a:p>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Take  Personal responsibility for your actions and results</a:t>
            </a:r>
          </a:p>
          <a:p>
            <a:pPr marL="0" indent="0">
              <a:spcAft>
                <a:spcPts val="900"/>
              </a:spcAft>
              <a:buClr>
                <a:srgbClr val="002A54"/>
              </a:buClr>
              <a:buSzPct val="120000"/>
              <a:buNone/>
            </a:pPr>
            <a:endParaRPr lang="en-US" altLang="en-US" sz="2400" b="1" dirty="0">
              <a:latin typeface="Arial" panose="020B0604020202020204" pitchFamily="34" charset="0"/>
            </a:endParaRPr>
          </a:p>
        </p:txBody>
      </p:sp>
      <p:sp>
        <p:nvSpPr>
          <p:cNvPr id="5"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Ground rules</a:t>
            </a:r>
          </a:p>
        </p:txBody>
      </p:sp>
    </p:spTree>
    <p:extLst>
      <p:ext uri="{BB962C8B-B14F-4D97-AF65-F5344CB8AC3E}">
        <p14:creationId xmlns:p14="http://schemas.microsoft.com/office/powerpoint/2010/main" val="389369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4294967295"/>
          </p:nvPr>
        </p:nvSpPr>
        <p:spPr bwMode="auto">
          <a:xfrm>
            <a:off x="145516" y="1120378"/>
            <a:ext cx="8852968" cy="37511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The next few months may be challenging as you grow your business. Not all of it will work the first time and you may occasionally find it frustrating. Please share these frustrations with Daryl, Andrew and the OIS team, NOT with other members of the program</a:t>
            </a:r>
          </a:p>
          <a:p>
            <a:pPr marL="589631" indent="-385763">
              <a:lnSpc>
                <a:spcPct val="100000"/>
              </a:lnSpc>
              <a:spcBef>
                <a:spcPts val="450"/>
              </a:spcBef>
              <a:spcAft>
                <a:spcPts val="900"/>
              </a:spcAft>
              <a:buClr>
                <a:srgbClr val="000058"/>
              </a:buClr>
              <a:buSzPct val="100000"/>
              <a:buFont typeface="+mj-lt"/>
              <a:buAutoNum type="arabicPeriod"/>
              <a:tabLst>
                <a:tab pos="2618185" algn="l"/>
                <a:tab pos="6192441" algn="r"/>
              </a:tabLst>
              <a:defRPr/>
            </a:pPr>
            <a:endParaRPr lang="en-US" altLang="en-US" dirty="0">
              <a:latin typeface="Arial" panose="020B0604020202020204" pitchFamily="34" charset="0"/>
              <a:ea typeface="ＭＳ Ｐゴシック" panose="020B0600070205080204" pitchFamily="34" charset="-128"/>
            </a:endParaRPr>
          </a:p>
          <a:p>
            <a:pPr marL="0" indent="0">
              <a:spcAft>
                <a:spcPts val="900"/>
              </a:spcAft>
              <a:buClr>
                <a:srgbClr val="002A54"/>
              </a:buClr>
              <a:buSzPct val="120000"/>
              <a:buNone/>
            </a:pPr>
            <a:endParaRPr lang="en-US" altLang="en-US" sz="2400" b="1" dirty="0">
              <a:latin typeface="Arial" panose="020B0604020202020204" pitchFamily="34" charset="0"/>
            </a:endParaRPr>
          </a:p>
        </p:txBody>
      </p:sp>
      <p:sp>
        <p:nvSpPr>
          <p:cNvPr id="5"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Ground rules</a:t>
            </a:r>
          </a:p>
        </p:txBody>
      </p:sp>
    </p:spTree>
    <p:extLst>
      <p:ext uri="{BB962C8B-B14F-4D97-AF65-F5344CB8AC3E}">
        <p14:creationId xmlns:p14="http://schemas.microsoft.com/office/powerpoint/2010/main" val="3479115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4294967295"/>
          </p:nvPr>
        </p:nvSpPr>
        <p:spPr bwMode="auto">
          <a:xfrm>
            <a:off x="248168" y="957997"/>
            <a:ext cx="8681520" cy="37511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Put in 100% effort, even (especially!) when you’re outside your comfort zone. Stay focused on the goal, not on the “speed bumps” you may encounter on the way. </a:t>
            </a:r>
          </a:p>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Look back occasionally at how much you’ve learned and grown as a person, and congratulate yourself on what you’ve achieved</a:t>
            </a:r>
          </a:p>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Celebrate and share your successes </a:t>
            </a:r>
          </a:p>
          <a:p>
            <a:pPr marL="631825" indent="-631825" defTabSz="914400">
              <a:lnSpc>
                <a:spcPct val="100000"/>
              </a:lnSpc>
              <a:spcBef>
                <a:spcPts val="450"/>
              </a:spcBef>
              <a:spcAft>
                <a:spcPts val="600"/>
              </a:spcAft>
              <a:buClr>
                <a:srgbClr val="269A97"/>
              </a:buClr>
              <a:buSzPct val="100000"/>
              <a:buFontTx/>
              <a:buChar char="•"/>
              <a:tabLst>
                <a:tab pos="2618185" algn="l"/>
                <a:tab pos="6192441" algn="r"/>
              </a:tabLst>
              <a:defRPr/>
            </a:pPr>
            <a:r>
              <a:rPr lang="en-US" altLang="en-US" sz="3000" dirty="0">
                <a:latin typeface="Arial" panose="020B0604020202020204" pitchFamily="34" charset="0"/>
                <a:ea typeface="ＭＳ Ｐゴシック" panose="020B0600070205080204" pitchFamily="34" charset="-128"/>
              </a:rPr>
              <a:t>Have fun and be fun to be around!</a:t>
            </a:r>
          </a:p>
          <a:p>
            <a:pPr marL="0" indent="0">
              <a:spcAft>
                <a:spcPts val="900"/>
              </a:spcAft>
              <a:buClr>
                <a:srgbClr val="002A54"/>
              </a:buClr>
              <a:buSzPct val="120000"/>
              <a:buNone/>
            </a:pPr>
            <a:endParaRPr lang="en-US" altLang="en-US" sz="2400" b="1" dirty="0">
              <a:latin typeface="Arial" panose="020B0604020202020204" pitchFamily="34" charset="0"/>
            </a:endParaRPr>
          </a:p>
        </p:txBody>
      </p:sp>
      <p:sp>
        <p:nvSpPr>
          <p:cNvPr id="5"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Ground rules</a:t>
            </a:r>
          </a:p>
        </p:txBody>
      </p:sp>
    </p:spTree>
    <p:extLst>
      <p:ext uri="{BB962C8B-B14F-4D97-AF65-F5344CB8AC3E}">
        <p14:creationId xmlns:p14="http://schemas.microsoft.com/office/powerpoint/2010/main" val="379975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4294967295"/>
          </p:nvPr>
        </p:nvSpPr>
        <p:spPr bwMode="auto">
          <a:xfrm>
            <a:off x="566738" y="2886074"/>
            <a:ext cx="8348662" cy="3105155"/>
          </a:xfrm>
          <a:prstGeom prst="rect">
            <a:avLst/>
          </a:prstGeom>
          <a:noFill/>
        </p:spPr>
        <p:txBody>
          <a:bodyPr lIns="92075" tIns="46038" rIns="92075" bIns="46038">
            <a:normAutofit/>
          </a:bodyPr>
          <a:lstStyle/>
          <a:p>
            <a:pPr marL="0" indent="0" algn="ctr" defTabSz="914400">
              <a:lnSpc>
                <a:spcPct val="90000"/>
              </a:lnSpc>
              <a:buFont typeface="Arial" panose="020B0604020202020204" pitchFamily="34" charset="0"/>
              <a:buNone/>
            </a:pPr>
            <a:endParaRPr lang="en-US" altLang="en-US" sz="4000" dirty="0">
              <a:solidFill>
                <a:schemeClr val="tx2"/>
              </a:solidFill>
              <a:latin typeface="Century Gothic" panose="020B0502020202020204" pitchFamily="34" charset="0"/>
            </a:endParaRPr>
          </a:p>
          <a:p>
            <a:pPr marL="0" indent="0" algn="ctr" defTabSz="914400">
              <a:lnSpc>
                <a:spcPct val="110000"/>
              </a:lnSpc>
              <a:buFont typeface="Arial" panose="020B0604020202020204" pitchFamily="34" charset="0"/>
              <a:buNone/>
            </a:pPr>
            <a:r>
              <a:rPr lang="en-US" altLang="en-US" sz="6400" dirty="0">
                <a:solidFill>
                  <a:srgbClr val="2A8996"/>
                </a:solidFill>
                <a:latin typeface="Arial Unicode MS" panose="020B0604020202020204" pitchFamily="34" charset="-128"/>
              </a:rPr>
              <a:t> </a:t>
            </a:r>
            <a:r>
              <a:rPr lang="en-US" altLang="en-US" sz="6400" b="1" dirty="0">
                <a:solidFill>
                  <a:srgbClr val="2A8996"/>
                </a:solidFill>
                <a:latin typeface="Arial" panose="020B0604020202020204" pitchFamily="34" charset="0"/>
                <a:ea typeface="ＭＳ Ｐゴシック" panose="020B0600070205080204" pitchFamily="34" charset="-128"/>
              </a:rPr>
              <a:t>Questions</a:t>
            </a:r>
            <a:endParaRPr lang="en-AU" altLang="en-US" sz="6400" b="1" dirty="0">
              <a:solidFill>
                <a:srgbClr val="2A8996"/>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07326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4294967295"/>
          </p:nvPr>
        </p:nvSpPr>
        <p:spPr bwMode="auto">
          <a:xfrm>
            <a:off x="566738" y="1527180"/>
            <a:ext cx="8348662" cy="4464050"/>
          </a:xfrm>
          <a:prstGeom prst="rect">
            <a:avLst/>
          </a:prstGeom>
          <a:noFill/>
        </p:spPr>
        <p:txBody>
          <a:bodyPr lIns="92075" tIns="46038" rIns="92075" bIns="46038">
            <a:normAutofit/>
          </a:bodyPr>
          <a:lstStyle/>
          <a:p>
            <a:pPr marL="0" indent="0" algn="ctr" defTabSz="914400">
              <a:lnSpc>
                <a:spcPct val="90000"/>
              </a:lnSpc>
              <a:buFont typeface="Arial" panose="020B0604020202020204" pitchFamily="34" charset="0"/>
              <a:buNone/>
            </a:pPr>
            <a:endParaRPr lang="en-US" altLang="en-US" sz="4000" dirty="0">
              <a:solidFill>
                <a:schemeClr val="tx2"/>
              </a:solidFill>
              <a:latin typeface="Century Gothic" panose="020B0502020202020204" pitchFamily="34" charset="0"/>
            </a:endParaRPr>
          </a:p>
          <a:p>
            <a:pPr marL="0" indent="0" algn="ctr" defTabSz="914400">
              <a:lnSpc>
                <a:spcPct val="110000"/>
              </a:lnSpc>
              <a:buFont typeface="Arial" panose="020B0604020202020204" pitchFamily="34" charset="0"/>
              <a:buNone/>
            </a:pPr>
            <a:r>
              <a:rPr lang="en-US" altLang="en-US" sz="4800" dirty="0">
                <a:latin typeface="Arial Unicode MS" panose="020B0604020202020204" pitchFamily="34" charset="-128"/>
              </a:rPr>
              <a:t> </a:t>
            </a:r>
            <a:r>
              <a:rPr lang="en-US" altLang="en-US" sz="5600" b="1" dirty="0">
                <a:latin typeface="Arial" panose="020B0604020202020204" pitchFamily="34" charset="0"/>
              </a:rPr>
              <a:t>Welcome to the </a:t>
            </a:r>
            <a:r>
              <a:rPr lang="en-US" altLang="en-US" sz="5600" b="1" dirty="0">
                <a:solidFill>
                  <a:srgbClr val="2A8996"/>
                </a:solidFill>
                <a:latin typeface="Arial" panose="020B0604020202020204" pitchFamily="34" charset="0"/>
              </a:rPr>
              <a:t>Membership Site Intensive Program</a:t>
            </a:r>
            <a:endParaRPr lang="en-AU" altLang="en-US" sz="4800" b="1" dirty="0">
              <a:solidFill>
                <a:srgbClr val="2A8996"/>
              </a:solidFill>
              <a:latin typeface="Arial" panose="020B0604020202020204" pitchFamily="34" charset="0"/>
            </a:endParaRPr>
          </a:p>
        </p:txBody>
      </p:sp>
    </p:spTree>
    <p:extLst>
      <p:ext uri="{BB962C8B-B14F-4D97-AF65-F5344CB8AC3E}">
        <p14:creationId xmlns:p14="http://schemas.microsoft.com/office/powerpoint/2010/main" val="2571671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Overview</a:t>
            </a:r>
          </a:p>
        </p:txBody>
      </p:sp>
      <p:sp>
        <p:nvSpPr>
          <p:cNvPr id="32771" name="Text Box 3"/>
          <p:cNvSpPr txBox="1">
            <a:spLocks noChangeArrowheads="1"/>
          </p:cNvSpPr>
          <p:nvPr/>
        </p:nvSpPr>
        <p:spPr bwMode="auto">
          <a:xfrm>
            <a:off x="254000" y="1127125"/>
            <a:ext cx="869950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31825" indent="-631825"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defTabSz="914400" eaLnBrk="1" hangingPunct="1">
              <a:spcAft>
                <a:spcPts val="600"/>
              </a:spcAft>
              <a:buClr>
                <a:srgbClr val="269A97"/>
              </a:buClr>
              <a:buFontTx/>
              <a:buChar char="•"/>
            </a:pPr>
            <a:r>
              <a:rPr lang="en-US" altLang="en-US" sz="3200" dirty="0">
                <a:ea typeface="ＭＳ Ｐゴシック" panose="020B0600070205080204" pitchFamily="34" charset="-128"/>
              </a:rPr>
              <a:t>Recap what’s in the program</a:t>
            </a:r>
          </a:p>
          <a:p>
            <a:pPr defTabSz="914400" eaLnBrk="1" hangingPunct="1">
              <a:spcAft>
                <a:spcPts val="600"/>
              </a:spcAft>
              <a:buClr>
                <a:srgbClr val="269A97"/>
              </a:buClr>
              <a:buFontTx/>
              <a:buChar char="•"/>
            </a:pPr>
            <a:r>
              <a:rPr lang="en-US" altLang="en-US" sz="3200" dirty="0">
                <a:ea typeface="ＭＳ Ｐゴシック" panose="020B0600070205080204" pitchFamily="34" charset="-128"/>
              </a:rPr>
              <a:t>Members area</a:t>
            </a:r>
          </a:p>
          <a:p>
            <a:pPr defTabSz="914400" eaLnBrk="1" hangingPunct="1">
              <a:spcAft>
                <a:spcPts val="600"/>
              </a:spcAft>
              <a:buClr>
                <a:srgbClr val="269A97"/>
              </a:buClr>
              <a:buFontTx/>
              <a:buChar char="•"/>
            </a:pPr>
            <a:r>
              <a:rPr lang="en-US" altLang="en-US" sz="3200" dirty="0">
                <a:ea typeface="ＭＳ Ｐゴシック" panose="020B0600070205080204" pitchFamily="34" charset="-128"/>
              </a:rPr>
              <a:t>Intensive preparation</a:t>
            </a:r>
          </a:p>
          <a:p>
            <a:pPr defTabSz="914400" eaLnBrk="1" hangingPunct="1">
              <a:spcAft>
                <a:spcPts val="600"/>
              </a:spcAft>
              <a:buClr>
                <a:srgbClr val="269A97"/>
              </a:buClr>
              <a:buFontTx/>
              <a:buChar char="•"/>
            </a:pPr>
            <a:r>
              <a:rPr lang="en-US" altLang="en-US" sz="3200" dirty="0">
                <a:ea typeface="ＭＳ Ｐゴシック" panose="020B0600070205080204" pitchFamily="34" charset="-128"/>
              </a:rPr>
              <a:t>Ground rules</a:t>
            </a:r>
          </a:p>
        </p:txBody>
      </p:sp>
    </p:spTree>
    <p:extLst>
      <p:ext uri="{BB962C8B-B14F-4D97-AF65-F5344CB8AC3E}">
        <p14:creationId xmlns:p14="http://schemas.microsoft.com/office/powerpoint/2010/main" val="4615290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What’s in the program</a:t>
            </a:r>
          </a:p>
        </p:txBody>
      </p:sp>
      <p:sp>
        <p:nvSpPr>
          <p:cNvPr id="32771" name="Text Box 3"/>
          <p:cNvSpPr txBox="1">
            <a:spLocks noChangeArrowheads="1"/>
          </p:cNvSpPr>
          <p:nvPr/>
        </p:nvSpPr>
        <p:spPr bwMode="auto">
          <a:xfrm>
            <a:off x="254000" y="1127125"/>
            <a:ext cx="869950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31825" indent="-631825"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1" indent="0" eaLnBrk="1" hangingPunct="1">
              <a:spcAft>
                <a:spcPts val="600"/>
              </a:spcAft>
              <a:buClr>
                <a:srgbClr val="269A97"/>
              </a:buClr>
            </a:pPr>
            <a:r>
              <a:rPr lang="en-US" sz="3000" dirty="0">
                <a:ea typeface="ＭＳ Ｐゴシック" panose="020B0600070205080204" pitchFamily="34" charset="-128"/>
              </a:rPr>
              <a:t>Intensive:</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Initial planning with Andrew and Daryl to identify a hot topic</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1-1 Intensive with Andrew and Daryl to create everything you need to launch your membership site</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Facebook 7-day challenge to market your membership site quickly</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Membership site built for you</a:t>
            </a:r>
            <a:endParaRPr lang="en-AU" sz="3000" dirty="0">
              <a:ea typeface="ＭＳ Ｐゴシック" panose="020B0600070205080204" pitchFamily="34" charset="-128"/>
            </a:endParaRPr>
          </a:p>
        </p:txBody>
      </p:sp>
    </p:spTree>
    <p:extLst>
      <p:ext uri="{BB962C8B-B14F-4D97-AF65-F5344CB8AC3E}">
        <p14:creationId xmlns:p14="http://schemas.microsoft.com/office/powerpoint/2010/main" val="245777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What’s in the program</a:t>
            </a:r>
          </a:p>
        </p:txBody>
      </p:sp>
      <p:sp>
        <p:nvSpPr>
          <p:cNvPr id="32771" name="Text Box 3"/>
          <p:cNvSpPr txBox="1">
            <a:spLocks noChangeArrowheads="1"/>
          </p:cNvSpPr>
          <p:nvPr/>
        </p:nvSpPr>
        <p:spPr bwMode="auto">
          <a:xfrm>
            <a:off x="254000" y="984247"/>
            <a:ext cx="8699500"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31825" indent="-631825"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1" indent="0" eaLnBrk="1" hangingPunct="1">
              <a:spcAft>
                <a:spcPts val="600"/>
              </a:spcAft>
              <a:buClr>
                <a:srgbClr val="269A97"/>
              </a:buClr>
            </a:pPr>
            <a:r>
              <a:rPr lang="en-US" sz="2800" dirty="0">
                <a:ea typeface="ＭＳ Ｐゴシック" panose="020B0600070205080204" pitchFamily="34" charset="-128"/>
              </a:rPr>
              <a:t>Membership site built for you:</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Our tech team builds your membership site using our proven template, with everything you need to make sales</a:t>
            </a:r>
            <a:endParaRPr lang="en-AU" sz="2800" dirty="0">
              <a:ea typeface="ＭＳ Ｐゴシック" panose="020B0600070205080204" pitchFamily="34" charset="-128"/>
            </a:endParaRPr>
          </a:p>
          <a:p>
            <a:pPr marL="0" indent="0" eaLnBrk="1" hangingPunct="1">
              <a:spcAft>
                <a:spcPts val="600"/>
              </a:spcAft>
              <a:buClr>
                <a:srgbClr val="269A97"/>
              </a:buClr>
            </a:pPr>
            <a:r>
              <a:rPr lang="en-US" sz="2800" dirty="0">
                <a:ea typeface="ＭＳ Ｐゴシック" panose="020B0600070205080204" pitchFamily="34" charset="-128"/>
              </a:rPr>
              <a:t>Includes:</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Offer page</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Payment processor</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Lesson one</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Autoresponder</a:t>
            </a:r>
            <a:endParaRPr lang="en-AU" sz="28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2800" dirty="0">
                <a:ea typeface="ＭＳ Ｐゴシック" panose="020B0600070205080204" pitchFamily="34" charset="-128"/>
              </a:rPr>
              <a:t>Graphics</a:t>
            </a:r>
            <a:endParaRPr lang="en-AU" sz="2800" dirty="0">
              <a:ea typeface="ＭＳ Ｐゴシック" panose="020B0600070205080204" pitchFamily="34" charset="-128"/>
            </a:endParaRPr>
          </a:p>
        </p:txBody>
      </p:sp>
    </p:spTree>
    <p:extLst>
      <p:ext uri="{BB962C8B-B14F-4D97-AF65-F5344CB8AC3E}">
        <p14:creationId xmlns:p14="http://schemas.microsoft.com/office/powerpoint/2010/main" val="203232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What’s in the program</a:t>
            </a:r>
          </a:p>
        </p:txBody>
      </p:sp>
      <p:sp>
        <p:nvSpPr>
          <p:cNvPr id="32771" name="Text Box 3"/>
          <p:cNvSpPr txBox="1">
            <a:spLocks noChangeArrowheads="1"/>
          </p:cNvSpPr>
          <p:nvPr/>
        </p:nvSpPr>
        <p:spPr bwMode="auto">
          <a:xfrm>
            <a:off x="254000" y="1127125"/>
            <a:ext cx="86995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31825" indent="-631825"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1" indent="0" eaLnBrk="1" hangingPunct="1">
              <a:spcAft>
                <a:spcPts val="600"/>
              </a:spcAft>
              <a:buClr>
                <a:srgbClr val="269A97"/>
              </a:buClr>
            </a:pPr>
            <a:r>
              <a:rPr lang="en-US" sz="3000" dirty="0">
                <a:ea typeface="ＭＳ Ｐゴシック" panose="020B0600070205080204" pitchFamily="34" charset="-128"/>
              </a:rPr>
              <a:t>12 months of support as you market and grow your membership site:</a:t>
            </a:r>
            <a:endParaRPr lang="en-AU" sz="3000" dirty="0">
              <a:ea typeface="ＭＳ Ｐゴシック" panose="020B0600070205080204" pitchFamily="34" charset="-128"/>
            </a:endParaRPr>
          </a:p>
          <a:p>
            <a:pPr eaLnBrk="1" hangingPunct="1">
              <a:spcAft>
                <a:spcPts val="600"/>
              </a:spcAft>
              <a:buClr>
                <a:srgbClr val="269A97"/>
              </a:buClr>
              <a:buFontTx/>
              <a:buChar char="•"/>
            </a:pPr>
            <a:r>
              <a:rPr lang="en-US" sz="3000" dirty="0">
                <a:ea typeface="ＭＳ Ｐゴシック" panose="020B0600070205080204" pitchFamily="34" charset="-128"/>
              </a:rPr>
              <a:t>Members area with detailed training in how to:</a:t>
            </a:r>
            <a:endParaRPr lang="en-AU" sz="3000" dirty="0">
              <a:ea typeface="ＭＳ Ｐゴシック" panose="020B0600070205080204" pitchFamily="34" charset="-128"/>
            </a:endParaRPr>
          </a:p>
          <a:p>
            <a:pPr marL="1314450" lvl="1" indent="-685800" eaLnBrk="1" hangingPunct="1">
              <a:spcAft>
                <a:spcPts val="600"/>
              </a:spcAft>
              <a:buClr>
                <a:srgbClr val="269A97"/>
              </a:buClr>
              <a:buFont typeface="Wingdings" panose="05000000000000000000" pitchFamily="2" charset="2"/>
              <a:buChar char="Ø"/>
            </a:pPr>
            <a:r>
              <a:rPr lang="en-US" sz="3000" dirty="0">
                <a:ea typeface="ＭＳ Ｐゴシック" panose="020B0600070205080204" pitchFamily="34" charset="-128"/>
              </a:rPr>
              <a:t>Easily create high quality content</a:t>
            </a:r>
            <a:endParaRPr lang="en-AU" sz="3000" dirty="0">
              <a:ea typeface="ＭＳ Ｐゴシック" panose="020B0600070205080204" pitchFamily="34" charset="-128"/>
            </a:endParaRPr>
          </a:p>
          <a:p>
            <a:pPr marL="1314450" lvl="1" indent="-685800" eaLnBrk="1" hangingPunct="1">
              <a:spcAft>
                <a:spcPts val="600"/>
              </a:spcAft>
              <a:buClr>
                <a:srgbClr val="269A97"/>
              </a:buClr>
              <a:buFont typeface="Wingdings" panose="05000000000000000000" pitchFamily="2" charset="2"/>
              <a:buChar char="Ø"/>
            </a:pPr>
            <a:r>
              <a:rPr lang="en-US" sz="3000" dirty="0">
                <a:ea typeface="ＭＳ Ｐゴシック" panose="020B0600070205080204" pitchFamily="34" charset="-128"/>
              </a:rPr>
              <a:t>Market your site in multiple ways</a:t>
            </a:r>
            <a:endParaRPr lang="en-AU" sz="3000" dirty="0">
              <a:ea typeface="ＭＳ Ｐゴシック" panose="020B0600070205080204" pitchFamily="34" charset="-128"/>
            </a:endParaRPr>
          </a:p>
          <a:p>
            <a:pPr marL="1314450" lvl="1" indent="-685800" eaLnBrk="1" hangingPunct="1">
              <a:spcAft>
                <a:spcPts val="600"/>
              </a:spcAft>
              <a:buClr>
                <a:srgbClr val="269A97"/>
              </a:buClr>
              <a:buFont typeface="Wingdings" panose="05000000000000000000" pitchFamily="2" charset="2"/>
              <a:buChar char="Ø"/>
            </a:pPr>
            <a:r>
              <a:rPr lang="en-US" sz="3000" dirty="0">
                <a:ea typeface="ＭＳ Ｐゴシック" panose="020B0600070205080204" pitchFamily="34" charset="-128"/>
              </a:rPr>
              <a:t>Upsell higher priced programs</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Monthly strategy calls with A&amp;D</a:t>
            </a:r>
            <a:endParaRPr lang="en-AU" sz="3000" dirty="0">
              <a:ea typeface="ＭＳ Ｐゴシック" panose="020B0600070205080204" pitchFamily="34" charset="-128"/>
            </a:endParaRPr>
          </a:p>
          <a:p>
            <a:pPr marL="631825" lvl="1" indent="-631825" eaLnBrk="1" hangingPunct="1">
              <a:spcAft>
                <a:spcPts val="600"/>
              </a:spcAft>
              <a:buClr>
                <a:srgbClr val="269A97"/>
              </a:buClr>
              <a:buFontTx/>
              <a:buChar char="•"/>
            </a:pPr>
            <a:r>
              <a:rPr lang="en-US" sz="3000" dirty="0">
                <a:ea typeface="ＭＳ Ｐゴシック" panose="020B0600070205080204" pitchFamily="34" charset="-128"/>
              </a:rPr>
              <a:t>Email support for 12 months</a:t>
            </a:r>
            <a:endParaRPr lang="en-AU" sz="3000" dirty="0">
              <a:ea typeface="ＭＳ Ｐゴシック" panose="020B0600070205080204" pitchFamily="34" charset="-128"/>
            </a:endParaRPr>
          </a:p>
        </p:txBody>
      </p:sp>
    </p:spTree>
    <p:extLst>
      <p:ext uri="{BB962C8B-B14F-4D97-AF65-F5344CB8AC3E}">
        <p14:creationId xmlns:p14="http://schemas.microsoft.com/office/powerpoint/2010/main" val="70629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4294967295"/>
          </p:nvPr>
        </p:nvSpPr>
        <p:spPr bwMode="auto">
          <a:xfrm>
            <a:off x="495298" y="1743074"/>
            <a:ext cx="8348662" cy="3448055"/>
          </a:xfrm>
          <a:prstGeom prst="rect">
            <a:avLst/>
          </a:prstGeom>
          <a:noFill/>
        </p:spPr>
        <p:txBody>
          <a:bodyPr lIns="92075" tIns="46038" rIns="92075" bIns="46038">
            <a:normAutofit fontScale="92500" lnSpcReduction="10000"/>
          </a:bodyPr>
          <a:lstStyle/>
          <a:p>
            <a:pPr marL="0" indent="0" algn="ctr" defTabSz="914400">
              <a:lnSpc>
                <a:spcPct val="90000"/>
              </a:lnSpc>
              <a:buFont typeface="Arial" panose="020B0604020202020204" pitchFamily="34" charset="0"/>
              <a:buNone/>
            </a:pPr>
            <a:endParaRPr lang="en-US" altLang="en-US" sz="4000" dirty="0">
              <a:solidFill>
                <a:schemeClr val="tx2"/>
              </a:solidFill>
              <a:latin typeface="Century Gothic" panose="020B0502020202020204" pitchFamily="34" charset="0"/>
            </a:endParaRPr>
          </a:p>
          <a:p>
            <a:pPr marL="0" indent="0" algn="ctr" defTabSz="914400">
              <a:lnSpc>
                <a:spcPct val="110000"/>
              </a:lnSpc>
              <a:buFont typeface="Arial" panose="020B0604020202020204" pitchFamily="34" charset="0"/>
              <a:buNone/>
            </a:pPr>
            <a:r>
              <a:rPr lang="en-US" altLang="en-US" sz="4800" dirty="0">
                <a:latin typeface="Arial Unicode MS" panose="020B0604020202020204" pitchFamily="34" charset="-128"/>
              </a:rPr>
              <a:t> </a:t>
            </a:r>
            <a:r>
              <a:rPr lang="en-US" altLang="en-US" sz="5600" b="1" dirty="0">
                <a:latin typeface="Arial" panose="020B0604020202020204" pitchFamily="34" charset="0"/>
              </a:rPr>
              <a:t>Members area </a:t>
            </a:r>
            <a:br>
              <a:rPr lang="en-US" altLang="en-US" sz="5600" b="1" dirty="0">
                <a:latin typeface="Arial" panose="020B0604020202020204" pitchFamily="34" charset="0"/>
              </a:rPr>
            </a:br>
            <a:r>
              <a:rPr lang="en-US" altLang="en-US" sz="5600" b="1" dirty="0">
                <a:latin typeface="Arial" panose="020B0604020202020204" pitchFamily="34" charset="0"/>
              </a:rPr>
              <a:t>link to create logins</a:t>
            </a:r>
          </a:p>
          <a:p>
            <a:pPr marL="0" indent="0" algn="ctr" defTabSz="914400">
              <a:lnSpc>
                <a:spcPct val="110000"/>
              </a:lnSpc>
              <a:buNone/>
            </a:pPr>
            <a:r>
              <a:rPr lang="en-AU" sz="3600" dirty="0">
                <a:hlinkClick r:id="rId2"/>
              </a:rPr>
              <a:t>https://membershipsitebootcamp.com/wishlist-member/?reg=1587433341</a:t>
            </a:r>
            <a:endParaRPr lang="en-AU" sz="4800" dirty="0">
              <a:latin typeface="Arial" panose="020B0604020202020204" pitchFamily="34" charset="0"/>
              <a:cs typeface="Arial" panose="020B0604020202020204" pitchFamily="34" charset="0"/>
              <a:hlinkClick r:id="rId3"/>
            </a:endParaRPr>
          </a:p>
        </p:txBody>
      </p:sp>
    </p:spTree>
    <p:extLst>
      <p:ext uri="{BB962C8B-B14F-4D97-AF65-F5344CB8AC3E}">
        <p14:creationId xmlns:p14="http://schemas.microsoft.com/office/powerpoint/2010/main" val="40996642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4294967295"/>
          </p:nvPr>
        </p:nvSpPr>
        <p:spPr bwMode="auto">
          <a:xfrm>
            <a:off x="495298" y="1743074"/>
            <a:ext cx="8348662" cy="3448055"/>
          </a:xfrm>
          <a:prstGeom prst="rect">
            <a:avLst/>
          </a:prstGeom>
          <a:noFill/>
        </p:spPr>
        <p:txBody>
          <a:bodyPr lIns="92075" tIns="46038" rIns="92075" bIns="46038">
            <a:normAutofit fontScale="92500" lnSpcReduction="20000"/>
          </a:bodyPr>
          <a:lstStyle/>
          <a:p>
            <a:pPr marL="0" indent="0" algn="ctr" defTabSz="914400">
              <a:lnSpc>
                <a:spcPct val="90000"/>
              </a:lnSpc>
              <a:buFont typeface="Arial" panose="020B0604020202020204" pitchFamily="34" charset="0"/>
              <a:buNone/>
            </a:pPr>
            <a:endParaRPr lang="en-US" altLang="en-US" sz="4000" dirty="0">
              <a:solidFill>
                <a:schemeClr val="tx2"/>
              </a:solidFill>
              <a:latin typeface="Century Gothic" panose="020B0502020202020204" pitchFamily="34" charset="0"/>
            </a:endParaRPr>
          </a:p>
          <a:p>
            <a:pPr marL="0" indent="0" algn="ctr" defTabSz="914400">
              <a:lnSpc>
                <a:spcPct val="110000"/>
              </a:lnSpc>
              <a:buFont typeface="Arial" panose="020B0604020202020204" pitchFamily="34" charset="0"/>
              <a:buNone/>
            </a:pPr>
            <a:r>
              <a:rPr lang="en-US" altLang="en-US" sz="4800" dirty="0">
                <a:latin typeface="Arial Unicode MS" panose="020B0604020202020204" pitchFamily="34" charset="-128"/>
              </a:rPr>
              <a:t> </a:t>
            </a:r>
            <a:r>
              <a:rPr lang="en-US" altLang="en-US" sz="5600" b="1" dirty="0">
                <a:latin typeface="Arial" panose="020B0604020202020204" pitchFamily="34" charset="0"/>
              </a:rPr>
              <a:t>Members area login page and guided tour</a:t>
            </a:r>
          </a:p>
          <a:p>
            <a:pPr marL="0" indent="0" algn="ctr" defTabSz="914400">
              <a:lnSpc>
                <a:spcPct val="110000"/>
              </a:lnSpc>
              <a:buNone/>
            </a:pPr>
            <a:r>
              <a:rPr lang="en-AU" sz="4800" dirty="0">
                <a:latin typeface="Arial" panose="020B0604020202020204" pitchFamily="34" charset="0"/>
                <a:cs typeface="Arial" panose="020B0604020202020204" pitchFamily="34" charset="0"/>
                <a:hlinkClick r:id="rId2"/>
              </a:rPr>
              <a:t>https://membershipsitebootcamp.com/login/</a:t>
            </a:r>
            <a:r>
              <a:rPr lang="en-AU" sz="4800" dirty="0">
                <a:latin typeface="Arial" panose="020B0604020202020204" pitchFamily="34" charset="0"/>
                <a:cs typeface="Arial" panose="020B0604020202020204" pitchFamily="34" charset="0"/>
              </a:rPr>
              <a:t> </a:t>
            </a:r>
            <a:endParaRPr lang="en-AU" altLang="en-US" sz="4800" b="1" dirty="0">
              <a:solidFill>
                <a:srgbClr val="2A89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14732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0" y="127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4800" b="1" dirty="0">
                <a:solidFill>
                  <a:srgbClr val="2A8996"/>
                </a:solidFill>
                <a:ea typeface="ＭＳ Ｐゴシック" panose="020B0600070205080204" pitchFamily="34" charset="-128"/>
              </a:rPr>
              <a:t>Intensive preparation</a:t>
            </a:r>
          </a:p>
        </p:txBody>
      </p:sp>
      <p:sp>
        <p:nvSpPr>
          <p:cNvPr id="32771" name="Text Box 3"/>
          <p:cNvSpPr txBox="1">
            <a:spLocks noChangeArrowheads="1"/>
          </p:cNvSpPr>
          <p:nvPr/>
        </p:nvSpPr>
        <p:spPr bwMode="auto">
          <a:xfrm>
            <a:off x="254000" y="1127125"/>
            <a:ext cx="8361363" cy="426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631825" indent="-631825"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defTabSz="914400" eaLnBrk="1" hangingPunct="1">
              <a:spcAft>
                <a:spcPts val="600"/>
              </a:spcAft>
              <a:buClr>
                <a:srgbClr val="269A97"/>
              </a:buClr>
              <a:buFontTx/>
              <a:buChar char="•"/>
            </a:pPr>
            <a:r>
              <a:rPr lang="en-US" altLang="en-US" sz="3200" dirty="0">
                <a:ea typeface="ＭＳ Ｐゴシック" panose="020B0600070205080204" pitchFamily="34" charset="-128"/>
              </a:rPr>
              <a:t>Complete your business audit, save with your name and email to </a:t>
            </a:r>
            <a:r>
              <a:rPr lang="en-US" altLang="en-US" sz="3200" dirty="0">
                <a:ea typeface="ＭＳ Ｐゴシック" panose="020B0600070205080204" pitchFamily="34" charset="-128"/>
                <a:hlinkClick r:id="rId2"/>
              </a:rPr>
              <a:t>d.grant@ourinternetsecrets.com</a:t>
            </a:r>
            <a:r>
              <a:rPr lang="en-US" altLang="en-US" sz="3200" dirty="0">
                <a:ea typeface="ＭＳ Ｐゴシック" panose="020B0600070205080204" pitchFamily="34" charset="-128"/>
              </a:rPr>
              <a:t> at least 2 days before the intensive (do NOT send updates between this and your intensive)</a:t>
            </a:r>
          </a:p>
          <a:p>
            <a:pPr defTabSz="914400" eaLnBrk="1" hangingPunct="1">
              <a:spcAft>
                <a:spcPts val="600"/>
              </a:spcAft>
              <a:buClr>
                <a:srgbClr val="269A97"/>
              </a:buClr>
              <a:buFontTx/>
              <a:buChar char="•"/>
            </a:pPr>
            <a:r>
              <a:rPr lang="en-US" altLang="en-US" sz="3200" dirty="0">
                <a:ea typeface="ＭＳ Ｐゴシック" panose="020B0600070205080204" pitchFamily="34" charset="-128"/>
              </a:rPr>
              <a:t>Watch webinars 1-5 in the members area</a:t>
            </a:r>
          </a:p>
          <a:p>
            <a:pPr defTabSz="914400" eaLnBrk="1" hangingPunct="1">
              <a:spcAft>
                <a:spcPts val="600"/>
              </a:spcAft>
              <a:buClr>
                <a:srgbClr val="269A97"/>
              </a:buClr>
              <a:buFontTx/>
              <a:buChar char="•"/>
            </a:pPr>
            <a:endParaRPr lang="en-US" altLang="en-US" sz="3200" dirty="0">
              <a:ea typeface="ＭＳ Ｐゴシック" panose="020B0600070205080204" pitchFamily="34" charset="-128"/>
            </a:endParaRPr>
          </a:p>
          <a:p>
            <a:pPr defTabSz="914400" eaLnBrk="1" hangingPunct="1">
              <a:spcAft>
                <a:spcPts val="600"/>
              </a:spcAft>
              <a:buClr>
                <a:srgbClr val="269A97"/>
              </a:buClr>
              <a:buFontTx/>
              <a:buChar char="•"/>
            </a:pPr>
            <a:endParaRPr lang="en-US" altLang="en-US" sz="3200" dirty="0">
              <a:ea typeface="ＭＳ Ｐゴシック" panose="020B0600070205080204" pitchFamily="34" charset="-128"/>
            </a:endParaRPr>
          </a:p>
        </p:txBody>
      </p:sp>
    </p:spTree>
    <p:extLst>
      <p:ext uri="{BB962C8B-B14F-4D97-AF65-F5344CB8AC3E}">
        <p14:creationId xmlns:p14="http://schemas.microsoft.com/office/powerpoint/2010/main" val="692078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13469</TotalTime>
  <Words>416</Words>
  <Application>Microsoft Office PowerPoint</Application>
  <PresentationFormat>On-screen Show (4:3)</PresentationFormat>
  <Paragraphs>52</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Black</vt:lpstr>
      <vt:lpstr>Arial Unicode MS</vt:lpstr>
      <vt:lpstr>Calibri</vt:lpstr>
      <vt:lpstr>Calibri Light</vt:lpstr>
      <vt:lpstr>Century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Leobert Jarina</dc:creator>
  <cp:lastModifiedBy>Andrew Grant</cp:lastModifiedBy>
  <cp:revision>202</cp:revision>
  <cp:lastPrinted>2020-04-12T08:04:13Z</cp:lastPrinted>
  <dcterms:created xsi:type="dcterms:W3CDTF">2017-10-06T05:50:03Z</dcterms:created>
  <dcterms:modified xsi:type="dcterms:W3CDTF">2020-05-01T00:44:30Z</dcterms:modified>
</cp:coreProperties>
</file>